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42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8"/>
    <p:restoredTop sz="94637"/>
  </p:normalViewPr>
  <p:slideViewPr>
    <p:cSldViewPr snapToGrid="0" snapToObjects="1">
      <p:cViewPr>
        <p:scale>
          <a:sx n="139" d="100"/>
          <a:sy n="139" d="100"/>
        </p:scale>
        <p:origin x="1728" y="-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5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6"/>
            <a:ext cx="5143500" cy="2207684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3" indent="0" algn="ctr">
              <a:buNone/>
              <a:defRPr sz="1500"/>
            </a:lvl2pPr>
            <a:lvl3pPr marL="685807" indent="0" algn="ctr">
              <a:buNone/>
              <a:defRPr sz="1351"/>
            </a:lvl3pPr>
            <a:lvl4pPr marL="1028710" indent="0" algn="ctr">
              <a:buNone/>
              <a:defRPr sz="1200"/>
            </a:lvl4pPr>
            <a:lvl5pPr marL="1371614" indent="0" algn="ctr">
              <a:buNone/>
              <a:defRPr sz="1200"/>
            </a:lvl5pPr>
            <a:lvl6pPr marL="1714517" indent="0" algn="ctr">
              <a:buNone/>
              <a:defRPr sz="1200"/>
            </a:lvl6pPr>
            <a:lvl7pPr marL="2057421" indent="0" algn="ctr">
              <a:buNone/>
              <a:defRPr sz="1200"/>
            </a:lvl7pPr>
            <a:lvl8pPr marL="2400324" indent="0" algn="ctr">
              <a:buNone/>
              <a:defRPr sz="1200"/>
            </a:lvl8pPr>
            <a:lvl9pPr marL="2743227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988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51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8" y="486835"/>
            <a:ext cx="1478756" cy="7749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9" y="486835"/>
            <a:ext cx="4350544" cy="774911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94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049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7" y="2279654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7" y="6119288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3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7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71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1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1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2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2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2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0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8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8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52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2" y="486837"/>
            <a:ext cx="5915025" cy="1767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2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3" indent="0">
              <a:buNone/>
              <a:defRPr sz="1500" b="1"/>
            </a:lvl2pPr>
            <a:lvl3pPr marL="685807" indent="0">
              <a:buNone/>
              <a:defRPr sz="1351" b="1"/>
            </a:lvl3pPr>
            <a:lvl4pPr marL="1028710" indent="0">
              <a:buNone/>
              <a:defRPr sz="1200" b="1"/>
            </a:lvl4pPr>
            <a:lvl5pPr marL="1371614" indent="0">
              <a:buNone/>
              <a:defRPr sz="1200" b="1"/>
            </a:lvl5pPr>
            <a:lvl6pPr marL="1714517" indent="0">
              <a:buNone/>
              <a:defRPr sz="1200" b="1"/>
            </a:lvl6pPr>
            <a:lvl7pPr marL="2057421" indent="0">
              <a:buNone/>
              <a:defRPr sz="1200" b="1"/>
            </a:lvl7pPr>
            <a:lvl8pPr marL="2400324" indent="0">
              <a:buNone/>
              <a:defRPr sz="1200" b="1"/>
            </a:lvl8pPr>
            <a:lvl9pPr marL="2743227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2" y="3340101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4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3" indent="0">
              <a:buNone/>
              <a:defRPr sz="1500" b="1"/>
            </a:lvl2pPr>
            <a:lvl3pPr marL="685807" indent="0">
              <a:buNone/>
              <a:defRPr sz="1351" b="1"/>
            </a:lvl3pPr>
            <a:lvl4pPr marL="1028710" indent="0">
              <a:buNone/>
              <a:defRPr sz="1200" b="1"/>
            </a:lvl4pPr>
            <a:lvl5pPr marL="1371614" indent="0">
              <a:buNone/>
              <a:defRPr sz="1200" b="1"/>
            </a:lvl5pPr>
            <a:lvl6pPr marL="1714517" indent="0">
              <a:buNone/>
              <a:defRPr sz="1200" b="1"/>
            </a:lvl6pPr>
            <a:lvl7pPr marL="2057421" indent="0">
              <a:buNone/>
              <a:defRPr sz="1200" b="1"/>
            </a:lvl7pPr>
            <a:lvl8pPr marL="2400324" indent="0">
              <a:buNone/>
              <a:defRPr sz="1200" b="1"/>
            </a:lvl8pPr>
            <a:lvl9pPr marL="2743227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4" y="3340101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291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463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93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4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6"/>
          </a:xfrm>
        </p:spPr>
        <p:txBody>
          <a:bodyPr/>
          <a:lstStyle>
            <a:lvl1pPr marL="0" indent="0">
              <a:buNone/>
              <a:defRPr sz="1200"/>
            </a:lvl1pPr>
            <a:lvl2pPr marL="342903" indent="0">
              <a:buNone/>
              <a:defRPr sz="1051"/>
            </a:lvl2pPr>
            <a:lvl3pPr marL="685807" indent="0">
              <a:buNone/>
              <a:defRPr sz="900"/>
            </a:lvl3pPr>
            <a:lvl4pPr marL="1028710" indent="0">
              <a:buNone/>
              <a:defRPr sz="751"/>
            </a:lvl4pPr>
            <a:lvl5pPr marL="1371614" indent="0">
              <a:buNone/>
              <a:defRPr sz="751"/>
            </a:lvl5pPr>
            <a:lvl6pPr marL="1714517" indent="0">
              <a:buNone/>
              <a:defRPr sz="751"/>
            </a:lvl6pPr>
            <a:lvl7pPr marL="2057421" indent="0">
              <a:buNone/>
              <a:defRPr sz="751"/>
            </a:lvl7pPr>
            <a:lvl8pPr marL="2400324" indent="0">
              <a:buNone/>
              <a:defRPr sz="751"/>
            </a:lvl8pPr>
            <a:lvl9pPr marL="2743227" indent="0">
              <a:buNone/>
              <a:defRPr sz="75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486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4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3" indent="0">
              <a:buNone/>
              <a:defRPr sz="2100"/>
            </a:lvl2pPr>
            <a:lvl3pPr marL="685807" indent="0">
              <a:buNone/>
              <a:defRPr sz="1800"/>
            </a:lvl3pPr>
            <a:lvl4pPr marL="1028710" indent="0">
              <a:buNone/>
              <a:defRPr sz="1500"/>
            </a:lvl4pPr>
            <a:lvl5pPr marL="1371614" indent="0">
              <a:buNone/>
              <a:defRPr sz="1500"/>
            </a:lvl5pPr>
            <a:lvl6pPr marL="1714517" indent="0">
              <a:buNone/>
              <a:defRPr sz="1500"/>
            </a:lvl6pPr>
            <a:lvl7pPr marL="2057421" indent="0">
              <a:buNone/>
              <a:defRPr sz="1500"/>
            </a:lvl7pPr>
            <a:lvl8pPr marL="2400324" indent="0">
              <a:buNone/>
              <a:defRPr sz="1500"/>
            </a:lvl8pPr>
            <a:lvl9pPr marL="2743227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6"/>
          </a:xfrm>
        </p:spPr>
        <p:txBody>
          <a:bodyPr/>
          <a:lstStyle>
            <a:lvl1pPr marL="0" indent="0">
              <a:buNone/>
              <a:defRPr sz="1200"/>
            </a:lvl1pPr>
            <a:lvl2pPr marL="342903" indent="0">
              <a:buNone/>
              <a:defRPr sz="1051"/>
            </a:lvl2pPr>
            <a:lvl3pPr marL="685807" indent="0">
              <a:buNone/>
              <a:defRPr sz="900"/>
            </a:lvl3pPr>
            <a:lvl4pPr marL="1028710" indent="0">
              <a:buNone/>
              <a:defRPr sz="751"/>
            </a:lvl4pPr>
            <a:lvl5pPr marL="1371614" indent="0">
              <a:buNone/>
              <a:defRPr sz="751"/>
            </a:lvl5pPr>
            <a:lvl6pPr marL="1714517" indent="0">
              <a:buNone/>
              <a:defRPr sz="751"/>
            </a:lvl6pPr>
            <a:lvl7pPr marL="2057421" indent="0">
              <a:buNone/>
              <a:defRPr sz="751"/>
            </a:lvl7pPr>
            <a:lvl8pPr marL="2400324" indent="0">
              <a:buNone/>
              <a:defRPr sz="751"/>
            </a:lvl8pPr>
            <a:lvl9pPr marL="2743227" indent="0">
              <a:buNone/>
              <a:defRPr sz="75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541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9" y="486837"/>
            <a:ext cx="5915025" cy="1767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9" y="2434168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B5B84-5E7A-EE45-B42A-CE9193E7A9AE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4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6C2C6-6249-6D43-9BBA-F918C600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51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7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3" indent="-171453" algn="l" defTabSz="685807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6" indent="-171453" algn="l" defTabSz="68580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9" indent="-171453" algn="l" defTabSz="68580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63" indent="-171453" algn="l" defTabSz="68580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543066" indent="-171453" algn="l" defTabSz="68580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885970" indent="-171453" algn="l" defTabSz="68580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873" indent="-171453" algn="l" defTabSz="68580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777" indent="-171453" algn="l" defTabSz="68580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680" indent="-171453" algn="l" defTabSz="68580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7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903" algn="l" defTabSz="685807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807" algn="l" defTabSz="685807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710" algn="l" defTabSz="685807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614" algn="l" defTabSz="685807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517" algn="l" defTabSz="685807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421" algn="l" defTabSz="685807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324" algn="l" defTabSz="685807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227" algn="l" defTabSz="685807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nsidc.org/data/ASO_3M_SD/versions/1)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rxiv.org/abs/1806.00844" TargetMode="External"/><Relationship Id="rId4" Type="http://schemas.openxmlformats.org/officeDocument/2006/relationships/hyperlink" Target="https://www.planet.com/markets/education-and-research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E8A0C0F2-1344-A048-AAF6-A45530E63193}"/>
              </a:ext>
            </a:extLst>
          </p:cNvPr>
          <p:cNvGrpSpPr/>
          <p:nvPr/>
        </p:nvGrpSpPr>
        <p:grpSpPr>
          <a:xfrm>
            <a:off x="0" y="72349"/>
            <a:ext cx="6816056" cy="4376134"/>
            <a:chOff x="0" y="72349"/>
            <a:chExt cx="6816056" cy="437613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3A08995-21AF-C844-8AE2-D6979EC6E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177801"/>
              <a:ext cx="2065105" cy="270682"/>
            </a:xfrm>
            <a:prstGeom prst="rect">
              <a:avLst/>
            </a:prstGeom>
          </p:spPr>
        </p:pic>
        <p:sp>
          <p:nvSpPr>
            <p:cNvPr id="7" name="Text Box 402">
              <a:extLst>
                <a:ext uri="{FF2B5EF4-FFF2-40B4-BE49-F238E27FC236}">
                  <a16:creationId xmlns:a16="http://schemas.microsoft.com/office/drawing/2014/main" id="{935BA08E-EE6C-4848-A344-C305D3A75B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4751" y="72349"/>
              <a:ext cx="6611353" cy="454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53478" tIns="26738" rIns="53478" bIns="26738">
              <a:spAutoFit/>
            </a:bodyPr>
            <a:lstStyle>
              <a:lvl1pPr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1pPr>
              <a:lvl2pPr marL="742950" indent="-28575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2pPr>
              <a:lvl3pPr marL="11430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3pPr>
              <a:lvl4pPr marL="16002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4pPr>
              <a:lvl5pPr marL="20574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9pPr>
            </a:lstStyle>
            <a:p>
              <a:pPr algn="ctr"/>
              <a:r>
                <a:rPr lang="en-US" altLang="en-US" sz="1300" b="0" dirty="0">
                  <a:solidFill>
                    <a:srgbClr val="4B3081"/>
                  </a:solidFill>
                  <a:latin typeface="Encode Sans Normal ExtraBold" charset="0"/>
                  <a:ea typeface="Encode Sans Normal ExtraBold" charset="0"/>
                  <a:cs typeface="Encode Sans Normal ExtraBold" charset="0"/>
                </a:rPr>
                <a:t>Assessing High-Resolution CubeSat Imagery to Infer Detailed Snow-Covered Areas for Studying Changes in Mountain Ecosystems</a:t>
              </a:r>
            </a:p>
          </p:txBody>
        </p:sp>
        <p:sp>
          <p:nvSpPr>
            <p:cNvPr id="8" name="Text Box 402">
              <a:extLst>
                <a:ext uri="{FF2B5EF4-FFF2-40B4-BE49-F238E27FC236}">
                  <a16:creationId xmlns:a16="http://schemas.microsoft.com/office/drawing/2014/main" id="{63F885CC-A860-3745-83C4-01298BB478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5872" y="531987"/>
              <a:ext cx="3384302" cy="3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53478" tIns="26738" rIns="53478" bIns="26738">
              <a:spAutoFit/>
            </a:bodyPr>
            <a:lstStyle>
              <a:lvl1pPr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1pPr>
              <a:lvl2pPr marL="742950" indent="-28575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2pPr>
              <a:lvl3pPr marL="11430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3pPr>
              <a:lvl4pPr marL="16002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4pPr>
              <a:lvl5pPr marL="20574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9pPr>
            </a:lstStyle>
            <a:p>
              <a:pPr algn="ctr"/>
              <a:r>
                <a:rPr lang="en-US" sz="1000" dirty="0">
                  <a:solidFill>
                    <a:srgbClr val="434343"/>
                  </a:solidFill>
                  <a:latin typeface="Encode Sans Normal" charset="0"/>
                  <a:ea typeface="Encode Sans Normal" charset="0"/>
                  <a:cs typeface="Encode Sans Normal" charset="0"/>
                </a:rPr>
                <a:t>Anthony Cannistra and Nicoleta </a:t>
              </a:r>
              <a:r>
                <a:rPr lang="en-US" sz="1000" dirty="0" err="1">
                  <a:solidFill>
                    <a:srgbClr val="434343"/>
                  </a:solidFill>
                  <a:latin typeface="Encode Sans Normal" charset="0"/>
                  <a:ea typeface="Encode Sans Normal" charset="0"/>
                  <a:cs typeface="Encode Sans Normal" charset="0"/>
                </a:rPr>
                <a:t>Cristea</a:t>
              </a:r>
              <a:endParaRPr lang="en-US" sz="1000" dirty="0">
                <a:solidFill>
                  <a:srgbClr val="434343"/>
                </a:solidFill>
                <a:latin typeface="Encode Sans Normal" charset="0"/>
                <a:ea typeface="Encode Sans Normal" charset="0"/>
                <a:cs typeface="Encode Sans Normal" charset="0"/>
              </a:endParaRPr>
            </a:p>
            <a:p>
              <a:pPr algn="ctr"/>
              <a:r>
                <a:rPr lang="en-US" altLang="en-US" sz="800" b="0" dirty="0">
                  <a:solidFill>
                    <a:srgbClr val="434343"/>
                  </a:solidFill>
                  <a:latin typeface="Encode Sans Normal" panose="02000000000000000000" pitchFamily="2" charset="77"/>
                  <a:ea typeface="Courier New" charset="0"/>
                  <a:cs typeface="Courier New" charset="0"/>
                </a:rPr>
                <a:t>University of Washington, Seattle – </a:t>
              </a:r>
              <a:r>
                <a:rPr lang="en-US" altLang="en-US" sz="800" dirty="0" err="1">
                  <a:solidFill>
                    <a:srgbClr val="434343"/>
                  </a:solidFill>
                  <a:latin typeface="Courier New" charset="0"/>
                  <a:ea typeface="Courier New" charset="0"/>
                  <a:cs typeface="Courier New" charset="0"/>
                </a:rPr>
                <a:t>tonycan@uw.edu</a:t>
              </a:r>
              <a:endParaRPr lang="en-US" altLang="en-US" sz="800" dirty="0">
                <a:solidFill>
                  <a:srgbClr val="434343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9B2F27A-3AC0-2845-A356-37156596F8C2}"/>
                </a:ext>
              </a:extLst>
            </p:cNvPr>
            <p:cNvSpPr txBox="1"/>
            <p:nvPr/>
          </p:nvSpPr>
          <p:spPr>
            <a:xfrm>
              <a:off x="4088090" y="4201226"/>
              <a:ext cx="272796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latin typeface="Encode Sans Normal Light" charset="0"/>
                  <a:ea typeface="Encode Sans Normal Light" charset="0"/>
                  <a:cs typeface="Encode Sans Normal Light" charset="0"/>
                </a:rPr>
                <a:t>https://</a:t>
              </a:r>
              <a:r>
                <a:rPr lang="en-US" sz="900" dirty="0" err="1">
                  <a:latin typeface="Encode Sans Normal Light" charset="0"/>
                  <a:ea typeface="Encode Sans Normal Light" charset="0"/>
                  <a:cs typeface="Encode Sans Normal Light" charset="0"/>
                </a:rPr>
                <a:t>github.com</a:t>
              </a:r>
              <a:r>
                <a:rPr lang="en-US" sz="900" dirty="0">
                  <a:latin typeface="Encode Sans Normal Light" charset="0"/>
                  <a:ea typeface="Encode Sans Normal Light" charset="0"/>
                  <a:cs typeface="Encode Sans Normal Light" charset="0"/>
                </a:rPr>
                <a:t>/</a:t>
              </a:r>
              <a:r>
                <a:rPr lang="en-US" sz="900" dirty="0" err="1">
                  <a:latin typeface="Encode Sans Normal Light" charset="0"/>
                  <a:ea typeface="Encode Sans Normal Light" charset="0"/>
                  <a:cs typeface="Encode Sans Normal Light" charset="0"/>
                </a:rPr>
                <a:t>acannistra</a:t>
              </a:r>
              <a:r>
                <a:rPr lang="en-US" sz="900" dirty="0">
                  <a:latin typeface="Encode Sans Normal Light" charset="0"/>
                  <a:ea typeface="Encode Sans Normal Light" charset="0"/>
                  <a:cs typeface="Encode Sans Normal Light" charset="0"/>
                </a:rPr>
                <a:t>/planet-</a:t>
              </a:r>
              <a:r>
                <a:rPr lang="en-US" sz="900" dirty="0" err="1">
                  <a:latin typeface="Encode Sans Normal Light" charset="0"/>
                  <a:ea typeface="Encode Sans Normal Light" charset="0"/>
                  <a:cs typeface="Encode Sans Normal Light" charset="0"/>
                </a:rPr>
                <a:t>snowcover</a:t>
              </a:r>
              <a:endParaRPr lang="en-US" sz="900" dirty="0">
                <a:solidFill>
                  <a:srgbClr val="424242"/>
                </a:solidFill>
                <a:latin typeface="Encode Sans Normal" charset="0"/>
                <a:ea typeface="Encode Sans Normal" charset="0"/>
                <a:cs typeface="Encode Sans Normal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52027D-8D3C-7A43-BA7A-0CA51AB4AD30}"/>
                </a:ext>
              </a:extLst>
            </p:cNvPr>
            <p:cNvSpPr txBox="1"/>
            <p:nvPr/>
          </p:nvSpPr>
          <p:spPr>
            <a:xfrm>
              <a:off x="105272" y="849069"/>
              <a:ext cx="6638427" cy="1671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Data Notes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The NASA/JPL airborne lidar snow depth data is publicly accessible </a:t>
              </a:r>
              <a:r>
                <a:rPr lang="en-US" sz="6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(</a:t>
              </a:r>
              <a:r>
                <a:rPr lang="en-US" sz="600" dirty="0">
                  <a:latin typeface="Courier" pitchFamily="2" charset="0"/>
                  <a:ea typeface="Encode Sans Normal Light" charset="0"/>
                  <a:cs typeface="Encode Sans Normal Light" charset="0"/>
                  <a:hlinkClick r:id="rId3"/>
                </a:rPr>
                <a:t>https://nsidc.org/data/ASO_3M_SD/versions/1</a:t>
              </a:r>
              <a:r>
                <a:rPr lang="en-US" sz="6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  <a:hlinkClick r:id="rId3"/>
                </a:rPr>
                <a:t>)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.</a:t>
              </a:r>
              <a:r>
                <a:rPr lang="en-US" sz="6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 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To create a snow mask from these data, we threshold the snow depth. 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The Planet Labs data is available via the Planet Education and Research Program. This program provides up to 10,000 km</a:t>
              </a:r>
              <a:r>
                <a:rPr lang="en-US" sz="1000" baseline="30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2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/month of Planet data to academic researchers via a proposal process. </a:t>
              </a:r>
              <a:r>
                <a:rPr lang="en-US" sz="600" dirty="0">
                  <a:latin typeface="Courier" pitchFamily="2" charset="0"/>
                  <a:ea typeface="Encode Sans Normal Light" charset="0"/>
                  <a:cs typeface="Encode Sans Normal Light" charset="0"/>
                  <a:hlinkClick r:id="rId4"/>
                </a:rPr>
                <a:t>https://www.planet.com/markets/education-and-research/</a:t>
              </a:r>
              <a:r>
                <a:rPr lang="en-US" sz="6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 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We also acquired some data used in this project via the NASA Terrestrial Hydrology program’s Commercial Data initiative.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US" sz="1000" dirty="0">
                <a:latin typeface="Encode Sans Normal" panose="02000000000000000000" pitchFamily="2" charset="77"/>
                <a:ea typeface="Encode Sans Normal Light" charset="0"/>
                <a:cs typeface="Encode Sans Normal Light" charset="0"/>
              </a:endParaRPr>
            </a:p>
            <a:p>
              <a:endParaRPr lang="en-US" sz="1000" b="1" dirty="0">
                <a:latin typeface="Encode Sans Normal" panose="02000000000000000000" pitchFamily="2" charset="77"/>
                <a:ea typeface="Encode Sans Normal Light" charset="0"/>
                <a:cs typeface="Encode Sans Normal Light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6274797-692B-7243-A5EA-74C057EE2CE7}"/>
                </a:ext>
              </a:extLst>
            </p:cNvPr>
            <p:cNvSpPr txBox="1"/>
            <p:nvPr/>
          </p:nvSpPr>
          <p:spPr>
            <a:xfrm>
              <a:off x="105271" y="2136684"/>
              <a:ext cx="6638427" cy="1939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1000" b="1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Implementation Notes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Neural networks, to perform well, require a large amount of </a:t>
              </a:r>
              <a:r>
                <a:rPr lang="en-US" sz="1000" b="1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data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 and </a:t>
              </a:r>
              <a:r>
                <a:rPr lang="en-US" sz="1000" b="1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compute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 resources. 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To enable this computation, we use </a:t>
              </a:r>
              <a:r>
                <a:rPr lang="en-US" sz="1000" b="1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Amazon Web Services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 to provide cloud infrastructure.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The machine learning “task” that describes this project is known as “Image Segmentation.” We use a proven image segmentation network architecture known as TernausNetV2. </a:t>
              </a:r>
              <a:r>
                <a:rPr lang="en-US" sz="7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(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  <a:hlinkClick r:id="rId5"/>
                </a:rPr>
                <a:t>https://arxiv.org/abs/1806.00844</a:t>
              </a:r>
              <a:r>
                <a:rPr lang="en-US" sz="7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)  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All code is written in Python 3 using open source libraries</a:t>
              </a:r>
              <a:r>
                <a:rPr lang="en-US" sz="7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. 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[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geopandas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, 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cartopy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, 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rasterio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, s3fs, 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pytorch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]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We perform neural network training on GPU-enabled compute resources via Amazon </a:t>
              </a:r>
              <a:r>
                <a:rPr lang="en-US" sz="1000" dirty="0" err="1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SageMaker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, a managed machine learning service. Graphics Processing Units (GPU) greatly accelerate computation.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To train these models, we need 512x512px data files to feed the network learning process. We use the Spherical Mercator geospatial tiling standard to enable this. 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Open Source software from </a:t>
              </a:r>
              <a:r>
                <a:rPr lang="en-US" sz="1000" dirty="0" err="1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Mapbox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 provides utilities for this process. 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https://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github.com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/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mapbox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/mercantile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22057B1-90F4-B742-97FB-C028F453F0FB}"/>
              </a:ext>
            </a:extLst>
          </p:cNvPr>
          <p:cNvGrpSpPr/>
          <p:nvPr/>
        </p:nvGrpSpPr>
        <p:grpSpPr>
          <a:xfrm>
            <a:off x="0" y="4696165"/>
            <a:ext cx="6816056" cy="4376134"/>
            <a:chOff x="0" y="72349"/>
            <a:chExt cx="6816056" cy="4376134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E34A5D8-F851-6B4B-92C2-EB875753A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177801"/>
              <a:ext cx="2065105" cy="270682"/>
            </a:xfrm>
            <a:prstGeom prst="rect">
              <a:avLst/>
            </a:prstGeom>
          </p:spPr>
        </p:pic>
        <p:sp>
          <p:nvSpPr>
            <p:cNvPr id="34" name="Text Box 402">
              <a:extLst>
                <a:ext uri="{FF2B5EF4-FFF2-40B4-BE49-F238E27FC236}">
                  <a16:creationId xmlns:a16="http://schemas.microsoft.com/office/drawing/2014/main" id="{B502D7CD-61F7-534A-905B-16056696BD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4751" y="72349"/>
              <a:ext cx="6611353" cy="454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53478" tIns="26738" rIns="53478" bIns="26738">
              <a:spAutoFit/>
            </a:bodyPr>
            <a:lstStyle>
              <a:lvl1pPr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1pPr>
              <a:lvl2pPr marL="742950" indent="-28575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2pPr>
              <a:lvl3pPr marL="11430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3pPr>
              <a:lvl4pPr marL="16002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4pPr>
              <a:lvl5pPr marL="20574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9pPr>
            </a:lstStyle>
            <a:p>
              <a:pPr algn="ctr"/>
              <a:r>
                <a:rPr lang="en-US" altLang="en-US" sz="1300" b="0" dirty="0">
                  <a:solidFill>
                    <a:srgbClr val="4B3081"/>
                  </a:solidFill>
                  <a:latin typeface="Encode Sans Normal ExtraBold" charset="0"/>
                  <a:ea typeface="Encode Sans Normal ExtraBold" charset="0"/>
                  <a:cs typeface="Encode Sans Normal ExtraBold" charset="0"/>
                </a:rPr>
                <a:t>Assessing High-Resolution CubeSat Imagery to Infer Detailed Snow-Covered Areas for Studying Changes in Mountain Ecosystems</a:t>
              </a:r>
            </a:p>
          </p:txBody>
        </p:sp>
        <p:sp>
          <p:nvSpPr>
            <p:cNvPr id="35" name="Text Box 402">
              <a:extLst>
                <a:ext uri="{FF2B5EF4-FFF2-40B4-BE49-F238E27FC236}">
                  <a16:creationId xmlns:a16="http://schemas.microsoft.com/office/drawing/2014/main" id="{1F62B82B-4D0E-6C4D-95C1-B0C2529337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5872" y="531987"/>
              <a:ext cx="3384302" cy="3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53478" tIns="26738" rIns="53478" bIns="26738">
              <a:spAutoFit/>
            </a:bodyPr>
            <a:lstStyle>
              <a:lvl1pPr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1pPr>
              <a:lvl2pPr marL="742950" indent="-28575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2pPr>
              <a:lvl3pPr marL="11430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3pPr>
              <a:lvl4pPr marL="16002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4pPr>
              <a:lvl5pPr marL="2057400" indent="-228600"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chemeClr val="tx1"/>
                  </a:solidFill>
                  <a:latin typeface="Arial" charset="0"/>
                  <a:ea typeface="ヒラギノ角ゴ Pro W3" charset="-128"/>
                </a:defRPr>
              </a:lvl9pPr>
            </a:lstStyle>
            <a:p>
              <a:pPr algn="ctr"/>
              <a:r>
                <a:rPr lang="en-US" sz="1000" dirty="0">
                  <a:solidFill>
                    <a:srgbClr val="434343"/>
                  </a:solidFill>
                  <a:latin typeface="Encode Sans Normal" charset="0"/>
                  <a:ea typeface="Encode Sans Normal" charset="0"/>
                  <a:cs typeface="Encode Sans Normal" charset="0"/>
                </a:rPr>
                <a:t>Anthony Cannistra and Nicoleta </a:t>
              </a:r>
              <a:r>
                <a:rPr lang="en-US" sz="1000" dirty="0" err="1">
                  <a:solidFill>
                    <a:srgbClr val="434343"/>
                  </a:solidFill>
                  <a:latin typeface="Encode Sans Normal" charset="0"/>
                  <a:ea typeface="Encode Sans Normal" charset="0"/>
                  <a:cs typeface="Encode Sans Normal" charset="0"/>
                </a:rPr>
                <a:t>Cristea</a:t>
              </a:r>
              <a:endParaRPr lang="en-US" sz="1000" dirty="0">
                <a:solidFill>
                  <a:srgbClr val="434343"/>
                </a:solidFill>
                <a:latin typeface="Encode Sans Normal" charset="0"/>
                <a:ea typeface="Encode Sans Normal" charset="0"/>
                <a:cs typeface="Encode Sans Normal" charset="0"/>
              </a:endParaRPr>
            </a:p>
            <a:p>
              <a:pPr algn="ctr"/>
              <a:r>
                <a:rPr lang="en-US" altLang="en-US" sz="800" b="0" dirty="0">
                  <a:solidFill>
                    <a:srgbClr val="434343"/>
                  </a:solidFill>
                  <a:latin typeface="Encode Sans Normal" panose="02000000000000000000" pitchFamily="2" charset="77"/>
                  <a:ea typeface="Courier New" charset="0"/>
                  <a:cs typeface="Courier New" charset="0"/>
                </a:rPr>
                <a:t>University of Washington, Seattle – </a:t>
              </a:r>
              <a:r>
                <a:rPr lang="en-US" altLang="en-US" sz="800" dirty="0" err="1">
                  <a:solidFill>
                    <a:srgbClr val="434343"/>
                  </a:solidFill>
                  <a:latin typeface="Courier New" charset="0"/>
                  <a:ea typeface="Courier New" charset="0"/>
                  <a:cs typeface="Courier New" charset="0"/>
                </a:rPr>
                <a:t>tonycan@uw.edu</a:t>
              </a:r>
              <a:endParaRPr lang="en-US" altLang="en-US" sz="800" dirty="0">
                <a:solidFill>
                  <a:srgbClr val="434343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BBB5145-4E8C-024A-86F8-D51658FF9158}"/>
                </a:ext>
              </a:extLst>
            </p:cNvPr>
            <p:cNvSpPr txBox="1"/>
            <p:nvPr/>
          </p:nvSpPr>
          <p:spPr>
            <a:xfrm>
              <a:off x="4088090" y="4201226"/>
              <a:ext cx="272796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latin typeface="Encode Sans Normal Light" charset="0"/>
                  <a:ea typeface="Encode Sans Normal Light" charset="0"/>
                  <a:cs typeface="Encode Sans Normal Light" charset="0"/>
                </a:rPr>
                <a:t>https://</a:t>
              </a:r>
              <a:r>
                <a:rPr lang="en-US" sz="900" dirty="0" err="1">
                  <a:latin typeface="Encode Sans Normal Light" charset="0"/>
                  <a:ea typeface="Encode Sans Normal Light" charset="0"/>
                  <a:cs typeface="Encode Sans Normal Light" charset="0"/>
                </a:rPr>
                <a:t>github.com</a:t>
              </a:r>
              <a:r>
                <a:rPr lang="en-US" sz="900" dirty="0">
                  <a:latin typeface="Encode Sans Normal Light" charset="0"/>
                  <a:ea typeface="Encode Sans Normal Light" charset="0"/>
                  <a:cs typeface="Encode Sans Normal Light" charset="0"/>
                </a:rPr>
                <a:t>/</a:t>
              </a:r>
              <a:r>
                <a:rPr lang="en-US" sz="900" dirty="0" err="1">
                  <a:latin typeface="Encode Sans Normal Light" charset="0"/>
                  <a:ea typeface="Encode Sans Normal Light" charset="0"/>
                  <a:cs typeface="Encode Sans Normal Light" charset="0"/>
                </a:rPr>
                <a:t>acannistra</a:t>
              </a:r>
              <a:r>
                <a:rPr lang="en-US" sz="900" dirty="0">
                  <a:latin typeface="Encode Sans Normal Light" charset="0"/>
                  <a:ea typeface="Encode Sans Normal Light" charset="0"/>
                  <a:cs typeface="Encode Sans Normal Light" charset="0"/>
                </a:rPr>
                <a:t>/planet-</a:t>
              </a:r>
              <a:r>
                <a:rPr lang="en-US" sz="900" dirty="0" err="1">
                  <a:latin typeface="Encode Sans Normal Light" charset="0"/>
                  <a:ea typeface="Encode Sans Normal Light" charset="0"/>
                  <a:cs typeface="Encode Sans Normal Light" charset="0"/>
                </a:rPr>
                <a:t>snowcover</a:t>
              </a:r>
              <a:endParaRPr lang="en-US" sz="900" dirty="0">
                <a:solidFill>
                  <a:srgbClr val="424242"/>
                </a:solidFill>
                <a:latin typeface="Encode Sans Normal" charset="0"/>
                <a:ea typeface="Encode Sans Normal" charset="0"/>
                <a:cs typeface="Encode Sans Normal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E8A0071-B1C7-9140-980E-D2E218EA6483}"/>
                </a:ext>
              </a:extLst>
            </p:cNvPr>
            <p:cNvSpPr txBox="1"/>
            <p:nvPr/>
          </p:nvSpPr>
          <p:spPr>
            <a:xfrm>
              <a:off x="105272" y="849069"/>
              <a:ext cx="6638427" cy="1671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Data Notes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The NASA/JPL airborne lidar snow depth data is publicly accessible </a:t>
              </a:r>
              <a:r>
                <a:rPr lang="en-US" sz="6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(</a:t>
              </a:r>
              <a:r>
                <a:rPr lang="en-US" sz="600" dirty="0">
                  <a:latin typeface="Courier" pitchFamily="2" charset="0"/>
                  <a:ea typeface="Encode Sans Normal Light" charset="0"/>
                  <a:cs typeface="Encode Sans Normal Light" charset="0"/>
                  <a:hlinkClick r:id="rId3"/>
                </a:rPr>
                <a:t>https://nsidc.org/data/ASO_3M_SD/versions/1</a:t>
              </a:r>
              <a:r>
                <a:rPr lang="en-US" sz="6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  <a:hlinkClick r:id="rId3"/>
                </a:rPr>
                <a:t>)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.</a:t>
              </a:r>
              <a:r>
                <a:rPr lang="en-US" sz="6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 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To create a snow mask from these data, we threshold the snow depth. 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The Planet Labs data is available via the Planet Education and Research Program. This program provides up to 10,000 km</a:t>
              </a:r>
              <a:r>
                <a:rPr lang="en-US" sz="1000" baseline="30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2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/month of Planet data to academic researchers via a proposal process. </a:t>
              </a:r>
              <a:r>
                <a:rPr lang="en-US" sz="600" dirty="0">
                  <a:latin typeface="Courier" pitchFamily="2" charset="0"/>
                  <a:ea typeface="Encode Sans Normal Light" charset="0"/>
                  <a:cs typeface="Encode Sans Normal Light" charset="0"/>
                  <a:hlinkClick r:id="rId4"/>
                </a:rPr>
                <a:t>https://www.planet.com/markets/education-and-research/</a:t>
              </a:r>
              <a:r>
                <a:rPr lang="en-US" sz="6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 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We also acquired some data used in this project via the NASA Terrestrial Hydrology program’s Commercial Data initiative.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US" sz="1000" dirty="0">
                <a:latin typeface="Encode Sans Normal" panose="02000000000000000000" pitchFamily="2" charset="77"/>
                <a:ea typeface="Encode Sans Normal Light" charset="0"/>
                <a:cs typeface="Encode Sans Normal Light" charset="0"/>
              </a:endParaRPr>
            </a:p>
            <a:p>
              <a:endParaRPr lang="en-US" sz="1000" b="1" dirty="0">
                <a:latin typeface="Encode Sans Normal" panose="02000000000000000000" pitchFamily="2" charset="77"/>
                <a:ea typeface="Encode Sans Normal Light" charset="0"/>
                <a:cs typeface="Encode Sans Normal Light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75DEF03-A604-C34E-A249-35E8EA10BE44}"/>
                </a:ext>
              </a:extLst>
            </p:cNvPr>
            <p:cNvSpPr txBox="1"/>
            <p:nvPr/>
          </p:nvSpPr>
          <p:spPr>
            <a:xfrm>
              <a:off x="105271" y="2136684"/>
              <a:ext cx="6638427" cy="1939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1000" b="1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Implementation Notes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Neural networks, to perform well, require a large amount of </a:t>
              </a:r>
              <a:r>
                <a:rPr lang="en-US" sz="1000" b="1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data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 and </a:t>
              </a:r>
              <a:r>
                <a:rPr lang="en-US" sz="1000" b="1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compute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 resources. 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To enable this computation, we use </a:t>
              </a:r>
              <a:r>
                <a:rPr lang="en-US" sz="1000" b="1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Amazon Web Services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 to provide cloud infrastructure.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The machine learning “task” that describes this project is known as “Image Segmentation.” We use a proven image segmentation network architecture known as TernausNetV2. </a:t>
              </a:r>
              <a:r>
                <a:rPr lang="en-US" sz="7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(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  <a:hlinkClick r:id="rId5"/>
                </a:rPr>
                <a:t>https://arxiv.org/abs/1806.00844</a:t>
              </a:r>
              <a:r>
                <a:rPr lang="en-US" sz="7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)  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All code is written in Python 3 using open source libraries</a:t>
              </a:r>
              <a:r>
                <a:rPr lang="en-US" sz="7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. 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[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geopandas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, 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cartopy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, 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rasterio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, s3fs, 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pytorch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]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We perform neural network training on GPU-enabled compute resources via Amazon </a:t>
              </a:r>
              <a:r>
                <a:rPr lang="en-US" sz="1000" dirty="0" err="1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SageMaker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, a managed machine learning service. Graphics Processing Units (GPU) greatly accelerate computation.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To train these models, we need 512x512px data files to feed the network learning process. We use the Spherical Mercator geospatial tiling standard to enable this. 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Open Source software from </a:t>
              </a:r>
              <a:r>
                <a:rPr lang="en-US" sz="1000" dirty="0" err="1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Mapbox</a:t>
              </a:r>
              <a:r>
                <a:rPr lang="en-US" sz="1000" dirty="0">
                  <a:latin typeface="Encode Sans Normal" panose="02000000000000000000" pitchFamily="2" charset="77"/>
                  <a:ea typeface="Encode Sans Normal Light" charset="0"/>
                  <a:cs typeface="Encode Sans Normal Light" charset="0"/>
                </a:rPr>
                <a:t> provides utilities for this process. 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https://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github.com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/</a:t>
              </a:r>
              <a:r>
                <a:rPr lang="en-US" sz="700" dirty="0" err="1">
                  <a:latin typeface="Courier" pitchFamily="2" charset="0"/>
                  <a:ea typeface="Encode Sans Normal Light" charset="0"/>
                  <a:cs typeface="Encode Sans Normal Light" charset="0"/>
                </a:rPr>
                <a:t>mapbox</a:t>
              </a:r>
              <a:r>
                <a:rPr lang="en-US" sz="700" dirty="0">
                  <a:latin typeface="Courier" pitchFamily="2" charset="0"/>
                  <a:ea typeface="Encode Sans Normal Light" charset="0"/>
                  <a:cs typeface="Encode Sans Normal Light" charset="0"/>
                </a:rPr>
                <a:t>/mercantile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1303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1D7793-6E6E-A54B-B3F3-16CF63CFB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99" y="97561"/>
            <a:ext cx="6223046" cy="43990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95DBFD-D5D1-6548-B661-0876C6667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99" y="4744950"/>
            <a:ext cx="6223046" cy="439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240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1127</TotalTime>
  <Words>656</Words>
  <Application>Microsoft Macintosh PowerPoint</Application>
  <PresentationFormat>Letter Paper (8.5x11 in)</PresentationFormat>
  <Paragraphs>32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</vt:lpstr>
      <vt:lpstr>Calibri</vt:lpstr>
      <vt:lpstr>Calibri Light</vt:lpstr>
      <vt:lpstr>Courier</vt:lpstr>
      <vt:lpstr>Courier New</vt:lpstr>
      <vt:lpstr>Encode Sans Normal</vt:lpstr>
      <vt:lpstr>Encode Sans Normal ExtraBold</vt:lpstr>
      <vt:lpstr>Encode Sans Normal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F. Cannistra</dc:creator>
  <cp:lastModifiedBy>Anthony F. Cannistra</cp:lastModifiedBy>
  <cp:revision>9</cp:revision>
  <cp:lastPrinted>2019-09-06T14:40:33Z</cp:lastPrinted>
  <dcterms:created xsi:type="dcterms:W3CDTF">2019-09-03T22:16:51Z</dcterms:created>
  <dcterms:modified xsi:type="dcterms:W3CDTF">2019-09-06T14:41:47Z</dcterms:modified>
</cp:coreProperties>
</file>

<file path=docProps/thumbnail.jpeg>
</file>